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5" r:id="rId6"/>
    <p:sldId id="262" r:id="rId7"/>
    <p:sldId id="266" r:id="rId8"/>
    <p:sldId id="267" r:id="rId9"/>
    <p:sldId id="269" r:id="rId10"/>
    <p:sldId id="260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1FE62-79AA-4453-91C8-33C41458F41D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1D930-44F1-464E-9FB2-2D3C34C09E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374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1D930-44F1-464E-9FB2-2D3C34C09E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26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2021-05-12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2020&#30465;&#36187;&#23567;&#23398;&#25945;&#32946;&#32452;&#25991;&#20214;&#20869;&#23481;&#25688;&#36873;512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2021&#24180;&#25945;&#24072;&#25945;&#32946;&#23398;&#38498;&#24072;&#33539;&#29983;&#25945;&#23398;&#22522;&#26412;&#21151;&#22823;&#36187;&#21475;&#35821;&#34920;&#36798;&#39033;&#30446;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920880" cy="343426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en-US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年教师教育学院</a:t>
            </a:r>
            <a:r>
              <a:rPr lang="en-US" altLang="zh-CN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师范生教学基本功大赛</a:t>
            </a:r>
            <a:r>
              <a:rPr lang="en-US" altLang="zh-CN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b="1" spc="3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班级选拔流程</a:t>
            </a:r>
            <a:endParaRPr lang="zh-CN" altLang="en-US" b="1" spc="3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5581231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/>
              <a:t>2021.5.13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6779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/>
              <a:t>个人</a:t>
            </a:r>
            <a:r>
              <a:rPr lang="zh-CN" altLang="zh-CN" sz="2200" b="1" dirty="0" smtClean="0"/>
              <a:t>作品</a:t>
            </a:r>
            <a:r>
              <a:rPr lang="zh-CN" altLang="en-US" sz="2200" b="1" dirty="0" smtClean="0"/>
              <a:t>需包含内容：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粉笔字照片、钢笔字照片、口语表达视频、模拟授课视频和课件制作</a:t>
            </a: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</a:rPr>
              <a:t>PPT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/>
              <a:t>个人作品上交方式：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以</a:t>
            </a:r>
            <a:r>
              <a:rPr lang="zh-CN" altLang="zh-CN" sz="2200" b="1" i="1" u="sng" dirty="0" smtClean="0">
                <a:solidFill>
                  <a:schemeClr val="bg2">
                    <a:lumMod val="50000"/>
                  </a:schemeClr>
                </a:solidFill>
              </a:rPr>
              <a:t>“</a:t>
            </a:r>
            <a:r>
              <a:rPr lang="zh-CN" altLang="en-US" sz="2200" b="1" i="1" u="sng" dirty="0" smtClean="0">
                <a:solidFill>
                  <a:schemeClr val="bg2">
                    <a:lumMod val="50000"/>
                  </a:schemeClr>
                </a:solidFill>
              </a:rPr>
              <a:t>班级序号</a:t>
            </a:r>
            <a:r>
              <a:rPr lang="en-US" altLang="zh-CN" sz="2200" b="1" i="1" u="sng" dirty="0" smtClean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zh-CN" sz="2200" b="1" i="1" u="sng" dirty="0" smtClean="0">
                <a:solidFill>
                  <a:schemeClr val="bg2">
                    <a:lumMod val="50000"/>
                  </a:schemeClr>
                </a:solidFill>
              </a:rPr>
              <a:t>姓名</a:t>
            </a:r>
            <a:r>
              <a:rPr lang="en-US" altLang="zh-CN" sz="2200" b="1" i="1" u="sng" dirty="0" smtClean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zh-CN" sz="2200" b="1" i="1" u="sng" dirty="0">
                <a:solidFill>
                  <a:schemeClr val="bg2">
                    <a:lumMod val="50000"/>
                  </a:schemeClr>
                </a:solidFill>
              </a:rPr>
              <a:t>学号</a:t>
            </a:r>
            <a:r>
              <a:rPr lang="en-US" altLang="zh-CN" sz="2200" b="1" i="1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200" b="1" i="1" u="sng" dirty="0" smtClean="0">
                <a:solidFill>
                  <a:schemeClr val="bg2">
                    <a:lumMod val="50000"/>
                  </a:schemeClr>
                </a:solidFill>
              </a:rPr>
              <a:t>基本功作品</a:t>
            </a:r>
            <a:r>
              <a:rPr lang="zh-CN" altLang="zh-CN" sz="2200" b="1" i="1" u="sng" dirty="0" smtClean="0">
                <a:solidFill>
                  <a:schemeClr val="bg2">
                    <a:lumMod val="50000"/>
                  </a:schemeClr>
                </a:solidFill>
              </a:rPr>
              <a:t>”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命名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（例“</a:t>
            </a:r>
            <a:r>
              <a:rPr lang="en-US" altLang="zh-CN" sz="2200" dirty="0" smtClean="0">
                <a:solidFill>
                  <a:srgbClr val="FF0000"/>
                </a:solidFill>
              </a:rPr>
              <a:t>01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冯宇皓</a:t>
            </a: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</a:rPr>
              <a:t>18220101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基本功作品”），由学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</a:rPr>
              <a:t>委收齐上交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教务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</a:rPr>
              <a:t>办公室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（班级序号以班级名条为准，</a:t>
            </a: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以内数字前需加“</a:t>
            </a: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</a:rPr>
              <a:t>0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”补齐两位）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2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2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/>
              <a:t>作品提交截止时间：</a:t>
            </a:r>
            <a:r>
              <a:rPr lang="en-US" altLang="zh-CN" sz="2200" b="1" u="sng" dirty="0">
                <a:solidFill>
                  <a:schemeClr val="bg2">
                    <a:lumMod val="50000"/>
                  </a:schemeClr>
                </a:solidFill>
              </a:rPr>
              <a:t>2021</a:t>
            </a:r>
            <a:r>
              <a:rPr lang="zh-CN" altLang="en-US" sz="2200" b="1" u="sng" dirty="0">
                <a:solidFill>
                  <a:schemeClr val="bg2">
                    <a:lumMod val="50000"/>
                  </a:schemeClr>
                </a:solidFill>
              </a:rPr>
              <a:t>年</a:t>
            </a:r>
            <a:r>
              <a:rPr lang="en-US" altLang="zh-CN" sz="2200" b="1" u="sng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zh-CN" altLang="en-US" sz="2200" b="1" u="sng" dirty="0" smtClean="0">
                <a:solidFill>
                  <a:schemeClr val="bg2">
                    <a:lumMod val="50000"/>
                  </a:schemeClr>
                </a:solidFill>
              </a:rPr>
              <a:t>月</a:t>
            </a:r>
            <a:r>
              <a:rPr lang="en-US" altLang="zh-CN" sz="2200" b="1" u="sng" dirty="0" smtClean="0">
                <a:solidFill>
                  <a:schemeClr val="bg2">
                    <a:lumMod val="50000"/>
                  </a:schemeClr>
                </a:solidFill>
              </a:rPr>
              <a:t>23</a:t>
            </a:r>
            <a:r>
              <a:rPr lang="zh-CN" altLang="en-US" sz="2200" b="1" u="sng" dirty="0" smtClean="0">
                <a:solidFill>
                  <a:schemeClr val="bg2">
                    <a:lumMod val="50000"/>
                  </a:schemeClr>
                </a:solidFill>
              </a:rPr>
              <a:t>日</a:t>
            </a:r>
            <a:r>
              <a:rPr lang="zh-CN" altLang="en-US" sz="2200" b="1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2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/>
              <a:t>评选办法：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学院</a:t>
            </a:r>
            <a:r>
              <a:rPr lang="zh-CN" altLang="zh-CN" sz="2200" dirty="0">
                <a:solidFill>
                  <a:schemeClr val="bg2">
                    <a:lumMod val="50000"/>
                  </a:schemeClr>
                </a:solidFill>
              </a:rPr>
              <a:t>组织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评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审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小组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对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作品进行</a:t>
            </a:r>
            <a:r>
              <a:rPr lang="zh-CN" altLang="zh-CN" sz="2200" dirty="0">
                <a:solidFill>
                  <a:schemeClr val="bg2">
                    <a:lumMod val="50000"/>
                  </a:schemeClr>
                </a:solidFill>
              </a:rPr>
              <a:t>评分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，择优选取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</a:rPr>
              <a:t>学生</a:t>
            </a:r>
            <a:r>
              <a:rPr lang="zh-CN" altLang="zh-CN" sz="2200" dirty="0" smtClean="0">
                <a:solidFill>
                  <a:schemeClr val="bg2">
                    <a:lumMod val="50000"/>
                  </a:schemeClr>
                </a:solidFill>
              </a:rPr>
              <a:t>参加</a:t>
            </a:r>
            <a:r>
              <a:rPr lang="zh-CN" altLang="zh-CN" sz="2200" dirty="0">
                <a:solidFill>
                  <a:schemeClr val="bg2">
                    <a:lumMod val="50000"/>
                  </a:schemeClr>
                </a:solidFill>
              </a:rPr>
              <a:t>学院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</a:rPr>
              <a:t>比</a:t>
            </a:r>
            <a:r>
              <a:rPr lang="zh-CN" altLang="zh-CN" sz="2200" dirty="0">
                <a:solidFill>
                  <a:schemeClr val="bg2">
                    <a:lumMod val="50000"/>
                  </a:schemeClr>
                </a:solidFill>
              </a:rPr>
              <a:t>赛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2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zh-CN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zh-CN" altLang="en-US" dirty="0" smtClean="0"/>
              <a:t>作品提交及评选</a:t>
            </a:r>
            <a:endParaRPr lang="zh-CN" altLang="en-US" dirty="0"/>
          </a:p>
        </p:txBody>
      </p:sp>
      <p:pic>
        <p:nvPicPr>
          <p:cNvPr id="1026" name="Picture 2" descr="C:\Users\lenovo\Desktop\QQ截图202105121424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203835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Desktop\QQ截图202105121431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645024"/>
            <a:ext cx="4248472" cy="1020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6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25658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基础知识与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</a:rPr>
              <a:t>应用</a:t>
            </a:r>
            <a:endParaRPr lang="en-US" altLang="zh-CN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zh-CN" sz="2000" dirty="0"/>
              <a:t>国家小学教师资格考试笔试科目（《综合素质》和《教育教学知识与能力》），以及学科专业知识（赛点组织，闭卷、笔试方式进行，测试时间</a:t>
            </a:r>
            <a:r>
              <a:rPr lang="zh-CN" altLang="zh-CN" sz="2000" dirty="0" smtClean="0"/>
              <a:t>为</a:t>
            </a:r>
            <a:r>
              <a:rPr lang="en-US" altLang="zh-CN" sz="2000" dirty="0"/>
              <a:t>6</a:t>
            </a:r>
            <a:r>
              <a:rPr lang="en-US" altLang="zh-CN" sz="2000" dirty="0" smtClean="0"/>
              <a:t>0</a:t>
            </a:r>
            <a:r>
              <a:rPr lang="zh-CN" altLang="zh-CN" sz="2000" dirty="0"/>
              <a:t>分钟</a:t>
            </a:r>
            <a:r>
              <a:rPr lang="zh-CN" altLang="zh-CN" sz="2000" dirty="0" smtClean="0"/>
              <a:t>）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通用技能</a:t>
            </a:r>
            <a:endParaRPr lang="en-US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000" dirty="0"/>
              <a:t>两笔</a:t>
            </a:r>
            <a:r>
              <a:rPr lang="zh-CN" altLang="en-US" sz="2000" dirty="0" smtClean="0"/>
              <a:t>字：粉笔字</a:t>
            </a:r>
            <a:r>
              <a:rPr lang="en-US" altLang="zh-CN" sz="2000" dirty="0" smtClean="0"/>
              <a:t>  </a:t>
            </a:r>
            <a:r>
              <a:rPr lang="zh-CN" altLang="en-US" sz="2000" dirty="0" smtClean="0"/>
              <a:t>钢笔字</a:t>
            </a:r>
            <a:endParaRPr lang="en-US" altLang="zh-CN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000" dirty="0" smtClean="0"/>
              <a:t>口语表达</a:t>
            </a:r>
            <a:endParaRPr lang="en-US" altLang="zh-CN" sz="2000" dirty="0" smtClean="0"/>
          </a:p>
          <a:p>
            <a:pPr marL="109728" indent="0">
              <a:lnSpc>
                <a:spcPct val="150000"/>
              </a:lnSpc>
              <a:buNone/>
            </a:pPr>
            <a:r>
              <a:rPr lang="zh-CN" altLang="en-US" sz="2000" dirty="0" smtClean="0"/>
              <a:t>模拟授课与课件制作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专业技能</a:t>
            </a:r>
            <a:endParaRPr lang="en-US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zh-CN" altLang="zh-CN" sz="2000" dirty="0"/>
              <a:t>根据不同学科分别确定</a:t>
            </a:r>
            <a:endParaRPr lang="zh-CN" altLang="en-US" sz="20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省赛规则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52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hlinkClick r:id="rId2" action="ppaction://hlinkfile"/>
              </a:rPr>
              <a:t>规则参照省赛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院级比赛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838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3878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</a:rPr>
              <a:t>两笔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字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（粉笔字、钢笔字）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</a:rPr>
              <a:t>口语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表达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chemeClr val="bg2">
                    <a:lumMod val="50000"/>
                  </a:schemeClr>
                </a:solidFill>
              </a:rPr>
              <a:t>模拟</a:t>
            </a:r>
            <a:r>
              <a:rPr lang="zh-CN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授课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课件制作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2800" b="1" dirty="0"/>
          </a:p>
          <a:p>
            <a:pPr>
              <a:lnSpc>
                <a:spcPct val="150000"/>
              </a:lnSpc>
            </a:pPr>
            <a:endParaRPr lang="en-US" altLang="zh-CN" sz="2800" b="1" dirty="0" smtClean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班级选拔</a:t>
            </a:r>
          </a:p>
        </p:txBody>
      </p:sp>
    </p:spTree>
    <p:extLst>
      <p:ext uri="{BB962C8B-B14F-4D97-AF65-F5344CB8AC3E}">
        <p14:creationId xmlns:p14="http://schemas.microsoft.com/office/powerpoint/2010/main" val="95815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zh-CN" sz="3500" b="1" dirty="0"/>
              <a:t>两笔</a:t>
            </a:r>
            <a:r>
              <a:rPr lang="zh-CN" altLang="zh-CN" sz="3500" b="1" dirty="0" smtClean="0"/>
              <a:t>字</a:t>
            </a:r>
            <a:endParaRPr lang="en-US" altLang="zh-CN" sz="3500" b="1" dirty="0" smtClean="0"/>
          </a:p>
          <a:p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内容自选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dirty="0">
                <a:solidFill>
                  <a:schemeClr val="bg2">
                    <a:lumMod val="50000"/>
                  </a:schemeClr>
                </a:solidFill>
              </a:rPr>
              <a:t>粉笔字，书写字数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</a:rPr>
              <a:t>20</a:t>
            </a:r>
            <a:r>
              <a:rPr lang="zh-CN" altLang="zh-CN" sz="2800" dirty="0">
                <a:solidFill>
                  <a:schemeClr val="bg2">
                    <a:lumMod val="50000"/>
                  </a:schemeClr>
                </a:solidFill>
              </a:rPr>
              <a:t>个，字体为楷体</a:t>
            </a:r>
            <a:r>
              <a:rPr lang="zh-CN" altLang="zh-CN" sz="28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dirty="0" smtClean="0">
                <a:solidFill>
                  <a:schemeClr val="bg2">
                    <a:lumMod val="50000"/>
                  </a:schemeClr>
                </a:solidFill>
              </a:rPr>
              <a:t>钢笔字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</a:rPr>
              <a:t>20-30</a:t>
            </a:r>
            <a:r>
              <a:rPr lang="zh-CN" altLang="zh-CN" sz="2800" dirty="0">
                <a:solidFill>
                  <a:schemeClr val="bg2">
                    <a:lumMod val="50000"/>
                  </a:schemeClr>
                </a:solidFill>
              </a:rPr>
              <a:t>字之间，字体为楷体</a:t>
            </a:r>
            <a:r>
              <a:rPr lang="zh-CN" altLang="zh-CN" sz="28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以照片形式上交，照片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</a:rPr>
              <a:t>中内容完整清晰，四周界线清楚，无其他</a:t>
            </a: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物品。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u="sng" dirty="0" smtClean="0">
                <a:solidFill>
                  <a:schemeClr val="bg2">
                    <a:lumMod val="50000"/>
                  </a:schemeClr>
                </a:solidFill>
              </a:rPr>
              <a:t>作品命名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方式：姓名</a:t>
            </a:r>
            <a:r>
              <a:rPr lang="en-US" altLang="zh-CN" sz="28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学号</a:t>
            </a:r>
            <a:r>
              <a:rPr lang="en-US" altLang="zh-CN" sz="28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粉笔字</a:t>
            </a:r>
            <a:r>
              <a:rPr lang="en-US" altLang="zh-CN" sz="2800" u="sng" dirty="0">
                <a:solidFill>
                  <a:schemeClr val="bg2">
                    <a:lumMod val="50000"/>
                  </a:schemeClr>
                </a:solidFill>
              </a:rPr>
              <a:t>/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钢笔字</a:t>
            </a:r>
            <a:endParaRPr lang="en-US" altLang="zh-CN" sz="2800" u="sng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作品要求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55976" y="692696"/>
            <a:ext cx="3888432" cy="223224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30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zh-CN" altLang="zh-CN" sz="3200" b="1" dirty="0" smtClean="0"/>
              <a:t>口语表达</a:t>
            </a:r>
            <a:endParaRPr lang="en-US" altLang="zh-CN" sz="3200" b="1" dirty="0" smtClean="0"/>
          </a:p>
          <a:p>
            <a:pPr>
              <a:lnSpc>
                <a:spcPct val="150000"/>
              </a:lnSpc>
            </a:pPr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内容从题库中自选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</a:endParaRPr>
          </a:p>
          <a:p>
            <a:pPr marL="109728" indent="0">
              <a:lnSpc>
                <a:spcPct val="150000"/>
              </a:lnSpc>
              <a:buNone/>
            </a:pP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《2021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年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教师教育学院师范生教学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基本功大赛</a:t>
            </a:r>
            <a:r>
              <a:rPr lang="zh-CN" altLang="en-US" sz="2200" dirty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口语表达</a:t>
            </a:r>
            <a:r>
              <a:rPr lang="zh-CN" altLang="en-US" sz="2200" dirty="0" smtClean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项目</a:t>
            </a:r>
            <a:r>
              <a:rPr lang="en-US" altLang="zh-CN" sz="2200" dirty="0" smtClean="0">
                <a:solidFill>
                  <a:schemeClr val="bg2">
                    <a:lumMod val="50000"/>
                  </a:schemeClr>
                </a:solidFill>
                <a:hlinkClick r:id="rId2" action="ppaction://hlinkfile"/>
              </a:rPr>
              <a:t>》</a:t>
            </a:r>
            <a:endParaRPr lang="en-US" altLang="zh-CN" sz="22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800" dirty="0" smtClean="0">
                <a:solidFill>
                  <a:schemeClr val="bg2">
                    <a:lumMod val="50000"/>
                  </a:schemeClr>
                </a:solidFill>
              </a:rPr>
              <a:t>根据</a:t>
            </a:r>
            <a:r>
              <a:rPr lang="zh-CN" altLang="zh-CN" sz="2800" dirty="0">
                <a:solidFill>
                  <a:schemeClr val="bg2">
                    <a:lumMod val="50000"/>
                  </a:schemeClr>
                </a:solidFill>
              </a:rPr>
              <a:t>所给材料，表达自己的观点和</a:t>
            </a:r>
            <a:r>
              <a:rPr lang="zh-CN" altLang="zh-CN" sz="2800" dirty="0" smtClean="0">
                <a:solidFill>
                  <a:schemeClr val="bg2">
                    <a:lumMod val="50000"/>
                  </a:schemeClr>
                </a:solidFill>
              </a:rPr>
              <a:t>看法。表达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zh-CN" altLang="zh-CN" sz="2800" dirty="0">
                <a:solidFill>
                  <a:schemeClr val="bg2">
                    <a:lumMod val="50000"/>
                  </a:schemeClr>
                </a:solidFill>
              </a:rPr>
              <a:t>分钟。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视频中声音和画质清晰</a:t>
            </a: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</a:rPr>
              <a:t>，无杂音，背景无杂物</a:t>
            </a:r>
            <a:r>
              <a:rPr lang="zh-CN" altLang="en-US" sz="28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u="sng" dirty="0" smtClean="0">
                <a:solidFill>
                  <a:schemeClr val="bg2">
                    <a:lumMod val="50000"/>
                  </a:schemeClr>
                </a:solidFill>
              </a:rPr>
              <a:t>作品命名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方式：姓名</a:t>
            </a:r>
            <a:r>
              <a:rPr lang="en-US" altLang="zh-CN" sz="28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800" u="sng" dirty="0">
                <a:solidFill>
                  <a:schemeClr val="bg2">
                    <a:lumMod val="50000"/>
                  </a:schemeClr>
                </a:solidFill>
              </a:rPr>
              <a:t>学号</a:t>
            </a:r>
            <a:r>
              <a:rPr lang="en-US" altLang="zh-CN" sz="2800" u="sng" dirty="0" smtClean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800" u="sng" dirty="0" smtClean="0">
                <a:solidFill>
                  <a:schemeClr val="bg2">
                    <a:lumMod val="50000"/>
                  </a:schemeClr>
                </a:solidFill>
              </a:rPr>
              <a:t>口语表达</a:t>
            </a:r>
            <a:endParaRPr lang="en-US" altLang="zh-CN" sz="28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作品要求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486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sz="3200" b="1" dirty="0"/>
              <a:t>模拟</a:t>
            </a:r>
            <a:r>
              <a:rPr lang="zh-CN" altLang="zh-CN" sz="3200" b="1" dirty="0" smtClean="0"/>
              <a:t>授课</a:t>
            </a:r>
            <a:endParaRPr lang="en-US" altLang="zh-CN" sz="3200" b="1" dirty="0" smtClean="0"/>
          </a:p>
          <a:p>
            <a:endParaRPr lang="en-US" altLang="zh-CN" sz="2800" b="1" dirty="0" smtClean="0"/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</a:rPr>
              <a:t>内容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</a:rPr>
              <a:t>自选（各自专业方向相关的小学教材）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2">
                    <a:lumMod val="50000"/>
                  </a:schemeClr>
                </a:solidFill>
              </a:rPr>
              <a:t>模拟授课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</a:rPr>
              <a:t>10</a:t>
            </a:r>
            <a:r>
              <a:rPr lang="zh-CN" altLang="zh-CN" sz="2400" dirty="0">
                <a:solidFill>
                  <a:schemeClr val="bg2">
                    <a:lumMod val="50000"/>
                  </a:schemeClr>
                </a:solidFill>
              </a:rPr>
              <a:t>分钟，在模拟授课的过程中配合课件的展示。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</a:rPr>
              <a:t>视频声音和画质清晰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</a:rPr>
              <a:t>，无杂音，背景无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</a:rPr>
              <a:t>杂物，结合板书和</a:t>
            </a:r>
            <a:r>
              <a:rPr lang="en-US" altLang="zh-CN" sz="2400" dirty="0" smtClean="0">
                <a:solidFill>
                  <a:schemeClr val="bg2">
                    <a:lumMod val="50000"/>
                  </a:schemeClr>
                </a:solidFill>
              </a:rPr>
              <a:t>PPT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u="sng" dirty="0" smtClean="0">
                <a:solidFill>
                  <a:schemeClr val="bg2">
                    <a:lumMod val="50000"/>
                  </a:schemeClr>
                </a:solidFill>
              </a:rPr>
              <a:t>作品</a:t>
            </a:r>
            <a:r>
              <a:rPr lang="zh-CN" altLang="en-US" sz="2400" u="sng" dirty="0">
                <a:solidFill>
                  <a:schemeClr val="bg2">
                    <a:lumMod val="50000"/>
                  </a:schemeClr>
                </a:solidFill>
              </a:rPr>
              <a:t>命名方式：姓名</a:t>
            </a:r>
            <a:r>
              <a:rPr lang="en-US" altLang="zh-CN" sz="24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400" u="sng" dirty="0">
                <a:solidFill>
                  <a:schemeClr val="bg2">
                    <a:lumMod val="50000"/>
                  </a:schemeClr>
                </a:solidFill>
              </a:rPr>
              <a:t>学号</a:t>
            </a:r>
            <a:r>
              <a:rPr lang="en-US" altLang="zh-CN" sz="2400" u="sng" dirty="0" smtClean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400" u="sng" dirty="0" smtClean="0">
                <a:solidFill>
                  <a:schemeClr val="bg2">
                    <a:lumMod val="50000"/>
                  </a:schemeClr>
                </a:solidFill>
              </a:rPr>
              <a:t>模拟授课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作品要求</a:t>
            </a:r>
          </a:p>
        </p:txBody>
      </p:sp>
    </p:spTree>
    <p:extLst>
      <p:ext uri="{BB962C8B-B14F-4D97-AF65-F5344CB8AC3E}">
        <p14:creationId xmlns:p14="http://schemas.microsoft.com/office/powerpoint/2010/main" val="4373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 b="1" dirty="0"/>
              <a:t>课件</a:t>
            </a:r>
            <a:r>
              <a:rPr lang="zh-CN" altLang="en-US" sz="3200" b="1" dirty="0" smtClean="0"/>
              <a:t>制作</a:t>
            </a:r>
            <a:endParaRPr lang="en-US" altLang="zh-CN" sz="3200" b="1" dirty="0" smtClean="0"/>
          </a:p>
          <a:p>
            <a:endParaRPr lang="en-US" altLang="zh-CN" sz="3200" b="1" dirty="0"/>
          </a:p>
          <a:p>
            <a:pPr>
              <a:lnSpc>
                <a:spcPct val="150000"/>
              </a:lnSpc>
            </a:pPr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内容为模拟授课中使用的课件</a:t>
            </a:r>
            <a:endParaRPr lang="en-US" altLang="zh-CN" sz="2600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600" u="sng" dirty="0">
                <a:solidFill>
                  <a:schemeClr val="bg2">
                    <a:lumMod val="50000"/>
                  </a:schemeClr>
                </a:solidFill>
              </a:rPr>
              <a:t>作品命名方式：姓名</a:t>
            </a:r>
            <a:r>
              <a:rPr lang="en-US" altLang="zh-CN" sz="26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600" u="sng" dirty="0">
                <a:solidFill>
                  <a:schemeClr val="bg2">
                    <a:lumMod val="50000"/>
                  </a:schemeClr>
                </a:solidFill>
              </a:rPr>
              <a:t>学号</a:t>
            </a:r>
            <a:r>
              <a:rPr lang="en-US" altLang="zh-CN" sz="2600" u="sng" dirty="0">
                <a:solidFill>
                  <a:schemeClr val="bg2">
                    <a:lumMod val="50000"/>
                  </a:schemeClr>
                </a:solidFill>
              </a:rPr>
              <a:t>+</a:t>
            </a:r>
            <a:r>
              <a:rPr lang="zh-CN" altLang="en-US" sz="2600" u="sng" dirty="0">
                <a:solidFill>
                  <a:schemeClr val="bg2">
                    <a:lumMod val="50000"/>
                  </a:schemeClr>
                </a:solidFill>
              </a:rPr>
              <a:t>课件制作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作品要求</a:t>
            </a:r>
          </a:p>
        </p:txBody>
      </p:sp>
    </p:spTree>
    <p:extLst>
      <p:ext uri="{BB962C8B-B14F-4D97-AF65-F5344CB8AC3E}">
        <p14:creationId xmlns:p14="http://schemas.microsoft.com/office/powerpoint/2010/main" val="1544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/>
          </a:bodyPr>
          <a:lstStyle/>
          <a:p>
            <a:r>
              <a:rPr lang="zh-CN" altLang="zh-CN" sz="2600" dirty="0">
                <a:solidFill>
                  <a:schemeClr val="bg2">
                    <a:lumMod val="50000"/>
                  </a:schemeClr>
                </a:solidFill>
              </a:rPr>
              <a:t>钢笔字书写使用钢笔、中性笔等一般书写工具，不得使用翘头美工笔等特殊书写工具；统一使用黑色墨水</a:t>
            </a:r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6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zh-CN" sz="2600" dirty="0">
                <a:solidFill>
                  <a:schemeClr val="bg2">
                    <a:lumMod val="50000"/>
                  </a:schemeClr>
                </a:solidFill>
              </a:rPr>
              <a:t>选手书写时必须将黑板横放，不得将黑板竖着摆放书写，不得使用湿巾擦拭黑板，不得在黑板上打田字格或米字格，不得划线、打点</a:t>
            </a:r>
            <a:r>
              <a:rPr lang="zh-CN" altLang="en-US" sz="2600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口语表达视频和模拟授课视频保存格式为</a:t>
            </a:r>
            <a:r>
              <a:rPr lang="en-US" altLang="zh-CN" sz="2600" dirty="0">
                <a:solidFill>
                  <a:schemeClr val="bg2">
                    <a:lumMod val="50000"/>
                  </a:schemeClr>
                </a:solidFill>
              </a:rPr>
              <a:t>MP4</a:t>
            </a:r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。</a:t>
            </a:r>
          </a:p>
          <a:p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两个视频大小总共不超过</a:t>
            </a:r>
            <a:r>
              <a:rPr lang="en-US" altLang="zh-CN" sz="2600" dirty="0">
                <a:solidFill>
                  <a:schemeClr val="bg2">
                    <a:lumMod val="50000"/>
                  </a:schemeClr>
                </a:solidFill>
              </a:rPr>
              <a:t>300M</a:t>
            </a:r>
            <a:r>
              <a:rPr lang="zh-CN" altLang="en-US" sz="2600" dirty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sz="2600" dirty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注意事项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31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CEEACA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EEAC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366</TotalTime>
  <Words>518</Words>
  <Application>Microsoft Office PowerPoint</Application>
  <PresentationFormat>全屏显示(4:3)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聚合</vt:lpstr>
      <vt:lpstr>2021年教师教育学院 师范生教学基本功大赛 班级选拔流程</vt:lpstr>
      <vt:lpstr>省赛规则</vt:lpstr>
      <vt:lpstr>院级比赛</vt:lpstr>
      <vt:lpstr>班级选拔</vt:lpstr>
      <vt:lpstr>作品要求</vt:lpstr>
      <vt:lpstr>作品要求</vt:lpstr>
      <vt:lpstr>作品要求</vt:lpstr>
      <vt:lpstr>作品要求</vt:lpstr>
      <vt:lpstr>注意事项</vt:lpstr>
      <vt:lpstr>作品提交及评选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2020年教师教育学院 师范生教学基本功大赛 班级选拔</dc:title>
  <dc:creator>lenovo</dc:creator>
  <cp:lastModifiedBy>lenovo</cp:lastModifiedBy>
  <cp:revision>59</cp:revision>
  <dcterms:created xsi:type="dcterms:W3CDTF">2020-05-14T07:57:03Z</dcterms:created>
  <dcterms:modified xsi:type="dcterms:W3CDTF">2021-05-12T06:45:20Z</dcterms:modified>
</cp:coreProperties>
</file>